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146847048" r:id="rId2"/>
    <p:sldId id="2146847074" r:id="rId3"/>
    <p:sldId id="2146847082" r:id="rId4"/>
    <p:sldId id="2146846795" r:id="rId5"/>
    <p:sldId id="2146847072" r:id="rId6"/>
    <p:sldId id="2146847089" r:id="rId7"/>
    <p:sldId id="2146847092" r:id="rId8"/>
    <p:sldId id="2146847054" r:id="rId9"/>
    <p:sldId id="2146847063" r:id="rId10"/>
    <p:sldId id="214684709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Light" panose="020B0403050203000203" pitchFamily="34" charset="0"/>
      <p:regular r:id="rId22"/>
      <p:italic r:id="rId23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09B4C7-07E0-570E-5188-C5874C8CF9B1}" name="Ryan Hicks" initials="RH" userId="S::ryan.hicks@ibm.com::ea480a08-415b-4ba8-bcc2-7279becc4c3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966"/>
  </p:normalViewPr>
  <p:slideViewPr>
    <p:cSldViewPr snapToGrid="0" snapToObjects="1">
      <p:cViewPr varScale="1">
        <p:scale>
          <a:sx n="162" d="100"/>
          <a:sy n="162" d="100"/>
        </p:scale>
        <p:origin x="14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16.png"/><Relationship Id="rId2" Type="http://schemas.openxmlformats.org/officeDocument/2006/relationships/tags" Target="../tags/tag39.xml"/><Relationship Id="rId16" Type="http://schemas.openxmlformats.org/officeDocument/2006/relationships/slideLayout" Target="../slideLayouts/slideLayout25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echzone.ibm.com/collection/platinum-demos-predictive-decision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14.jp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13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../media/image13.jp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docs/en/cloud-paks/cp-data/4.0?topic=models-autoai" TargetMode="External"/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cloud-paks/cp-biz-automation/20.0.x?topic=decisions-integrating-machine-learni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cloud-paks/cp-biz-automation/20.0.x?topic=resources-2003-getting-started-tutorial" TargetMode="External"/><Relationship Id="rId5" Type="http://schemas.openxmlformats.org/officeDocument/2006/relationships/hyperlink" Target="https://www.ibm.com/docs/en/cloud-paks/cp-biz-automation/20.0.x?topic=decisions-modeling" TargetMode="External"/><Relationship Id="rId4" Type="http://schemas.openxmlformats.org/officeDocument/2006/relationships/hyperlink" Target="https://www.ibm.com/docs/en/cloud-paks/cp-biz-automation/20.0.x?topic=decisions-what-is-automation-decision-serv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architecture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CD01648A-A085-8D40-8273-2F1784BB7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9186" y="900219"/>
            <a:ext cx="4005072" cy="373075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CB251D-53B5-D44E-B110-99AFAED42FCC}"/>
              </a:ext>
            </a:extLst>
          </p:cNvPr>
          <p:cNvSpPr txBox="1"/>
          <p:nvPr/>
        </p:nvSpPr>
        <p:spPr>
          <a:xfrm>
            <a:off x="537520" y="4167103"/>
            <a:ext cx="4005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DB263F8-D66A-2049-9529-3C72EEA6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07201" y="900219"/>
            <a:ext cx="4005072" cy="373075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1E71B-274B-4145-931F-9E782EC9FA1E}"/>
              </a:ext>
            </a:extLst>
          </p:cNvPr>
          <p:cNvSpPr txBox="1"/>
          <p:nvPr/>
        </p:nvSpPr>
        <p:spPr>
          <a:xfrm>
            <a:off x="4707202" y="4167103"/>
            <a:ext cx="4005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Data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AF0B8DCE-3E91-E146-B96C-4D87C4343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7280" y="3340225"/>
            <a:ext cx="1464926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building</a:t>
            </a: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35B4C1DC-B859-D149-888E-0BCF81D52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280" y="2608213"/>
            <a:ext cx="1463040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SkyTalk Call Center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project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B262E3D1-CCD7-3511-FE07-F2DEAF4C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42612" y="3342192"/>
            <a:ext cx="1386633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authoring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(business rules)</a:t>
            </a:r>
          </a:p>
        </p:txBody>
      </p:sp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5F16A6-DBC0-4EC6-3DE5-73146991C2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9166" y="1292438"/>
            <a:ext cx="1463040" cy="89992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D39176BB-FF89-7EF9-8E0C-1022E52D4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042611" y="2619519"/>
            <a:ext cx="1386633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retention</a:t>
            </a: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project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B17D710-E88F-224D-940C-16888C6ECE8D}"/>
              </a:ext>
            </a:extLst>
          </p:cNvPr>
          <p:cNvCxnSpPr>
            <a:cxnSpLocks/>
            <a:stCxn id="38" idx="0"/>
            <a:endCxn id="25" idx="2"/>
          </p:cNvCxnSpPr>
          <p:nvPr/>
        </p:nvCxnSpPr>
        <p:spPr>
          <a:xfrm rot="5400000" flipH="1" flipV="1">
            <a:off x="1221818" y="2399345"/>
            <a:ext cx="415850" cy="188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8C8ABA6-4D34-C5E0-C3B1-372C6A7BCA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1978" y="1962588"/>
            <a:ext cx="447594" cy="869775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769489D-7600-9707-AA89-DE1381BBCFFC}"/>
              </a:ext>
            </a:extLst>
          </p:cNvPr>
          <p:cNvCxnSpPr>
            <a:cxnSpLocks/>
          </p:cNvCxnSpPr>
          <p:nvPr/>
        </p:nvCxnSpPr>
        <p:spPr>
          <a:xfrm rot="5400000">
            <a:off x="3886695" y="2219048"/>
            <a:ext cx="493776" cy="303666"/>
          </a:xfrm>
          <a:prstGeom prst="bentConnector3">
            <a:avLst>
              <a:gd name="adj1" fmla="val 55681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B9E968BA-3ABD-7D1C-A48A-9C8AE1F3F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61559" y="1604997"/>
            <a:ext cx="957017" cy="56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provider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7647878-9D7B-53F7-42EB-37E215CD1BDF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V="1">
            <a:off x="2079811" y="2972186"/>
            <a:ext cx="448548" cy="287530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367634E3-A1EC-7A23-429D-08B46DD484FE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rot="10800000">
            <a:off x="4418577" y="1888461"/>
            <a:ext cx="859429" cy="279462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34A523F-4EBD-1759-FAC9-2B75949A3F2F}"/>
              </a:ext>
            </a:extLst>
          </p:cNvPr>
          <p:cNvCxnSpPr>
            <a:cxnSpLocks/>
            <a:stCxn id="32" idx="1"/>
            <a:endCxn id="28" idx="3"/>
          </p:cNvCxnSpPr>
          <p:nvPr/>
        </p:nvCxnSpPr>
        <p:spPr>
          <a:xfrm rot="10800000" flipV="1">
            <a:off x="4418577" y="1466517"/>
            <a:ext cx="859427" cy="42194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86C9B0A-F3BD-B3CD-38E9-BC065EE27D6C}"/>
              </a:ext>
            </a:extLst>
          </p:cNvPr>
          <p:cNvGrpSpPr/>
          <p:nvPr/>
        </p:nvGrpSpPr>
        <p:grpSpPr>
          <a:xfrm>
            <a:off x="5045209" y="1178994"/>
            <a:ext cx="3096263" cy="2007453"/>
            <a:chOff x="4979111" y="1466511"/>
            <a:chExt cx="3096263" cy="20074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7990D9-204F-5509-B0A4-3FC3A7D0F4D3}"/>
                </a:ext>
              </a:extLst>
            </p:cNvPr>
            <p:cNvGrpSpPr/>
            <p:nvPr/>
          </p:nvGrpSpPr>
          <p:grpSpPr>
            <a:xfrm>
              <a:off x="5211905" y="1469875"/>
              <a:ext cx="1201866" cy="1269725"/>
              <a:chOff x="5211905" y="1469875"/>
              <a:chExt cx="1201866" cy="1269725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8915C06-A20A-9C37-D253-58E48B3E7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211907" y="2171280"/>
                <a:ext cx="1201864" cy="568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Churn prediction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  <p:sp>
            <p:nvSpPr>
              <p:cNvPr id="32" name="Rectangle 3">
                <a:extLst>
                  <a:ext uri="{FF2B5EF4-FFF2-40B4-BE49-F238E27FC236}">
                    <a16:creationId xmlns:a16="http://schemas.microsoft.com/office/drawing/2014/main" id="{E4DC9E64-96AC-0830-CD72-DB67E875C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211905" y="1469875"/>
                <a:ext cx="1201865" cy="568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Lifetime value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  <a:b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service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305205-2F9C-6F8B-D534-7F2B30B9454B}"/>
                </a:ext>
              </a:extLst>
            </p:cNvPr>
            <p:cNvGrpSpPr/>
            <p:nvPr/>
          </p:nvGrpSpPr>
          <p:grpSpPr>
            <a:xfrm>
              <a:off x="6877510" y="1466511"/>
              <a:ext cx="1197864" cy="1268472"/>
              <a:chOff x="6877510" y="1466511"/>
              <a:chExt cx="1197864" cy="1268472"/>
            </a:xfrm>
          </p:grpSpPr>
          <p:sp>
            <p:nvSpPr>
              <p:cNvPr id="34" name="Rectangle 3">
                <a:extLst>
                  <a:ext uri="{FF2B5EF4-FFF2-40B4-BE49-F238E27FC236}">
                    <a16:creationId xmlns:a16="http://schemas.microsoft.com/office/drawing/2014/main" id="{E81AD3D2-B522-D544-4258-08FED2A5F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6877510" y="1466511"/>
                <a:ext cx="1197864" cy="5683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Lifetime value</a:t>
                </a: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 model</a:t>
                </a:r>
              </a:p>
            </p:txBody>
          </p:sp>
          <p:sp>
            <p:nvSpPr>
              <p:cNvPr id="46" name="Rectangle 3">
                <a:extLst>
                  <a:ext uri="{FF2B5EF4-FFF2-40B4-BE49-F238E27FC236}">
                    <a16:creationId xmlns:a16="http://schemas.microsoft.com/office/drawing/2014/main" id="{6C2AA768-3E71-8E0A-42CF-433FF4D61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6877510" y="2168055"/>
                <a:ext cx="1197864" cy="5669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Churn ML model</a:t>
                </a:r>
              </a:p>
            </p:txBody>
          </p:sp>
        </p:grpSp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3484517B-3230-B1E6-7A9E-9D502D832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979111" y="2905644"/>
              <a:ext cx="1201865" cy="568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000" kern="0" dirty="0">
                  <a:latin typeface="Arial" panose="020B0604020202020204" pitchFamily="34" charset="0"/>
                  <a:cs typeface="Arial" panose="020B0604020202020204" pitchFamily="34" charset="0"/>
                </a:rPr>
                <a:t>Data CSV files</a:t>
              </a:r>
            </a:p>
          </p:txBody>
        </p:sp>
      </p:grp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36054A6-B5C8-166A-AF9C-C2CCC1A8DDEE}"/>
              </a:ext>
            </a:extLst>
          </p:cNvPr>
          <p:cNvCxnSpPr>
            <a:cxnSpLocks/>
            <a:stCxn id="34" idx="1"/>
            <a:endCxn id="32" idx="3"/>
          </p:cNvCxnSpPr>
          <p:nvPr/>
        </p:nvCxnSpPr>
        <p:spPr>
          <a:xfrm rot="10800000" flipV="1">
            <a:off x="6479868" y="1463154"/>
            <a:ext cx="463740" cy="3364"/>
          </a:xfrm>
          <a:prstGeom prst="bentConnector3">
            <a:avLst>
              <a:gd name="adj1" fmla="val -7046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C157E7A7-7103-1887-C019-6EC976BB8A3C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 rot="10800000" flipV="1">
            <a:off x="6479870" y="2164001"/>
            <a:ext cx="463739" cy="3921"/>
          </a:xfrm>
          <a:prstGeom prst="bentConnector3">
            <a:avLst>
              <a:gd name="adj1" fmla="val -23167"/>
            </a:avLst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05C32277-E4CD-9B79-0499-2CBEA58B4F78}"/>
              </a:ext>
            </a:extLst>
          </p:cNvPr>
          <p:cNvCxnSpPr>
            <a:cxnSpLocks/>
            <a:endCxn id="34" idx="3"/>
          </p:cNvCxnSpPr>
          <p:nvPr/>
        </p:nvCxnSpPr>
        <p:spPr>
          <a:xfrm rot="16200000" flipV="1">
            <a:off x="7843546" y="1761081"/>
            <a:ext cx="825721" cy="22986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BB5C69EF-121F-809F-60E0-0576385E8B3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247074" y="2902287"/>
            <a:ext cx="152943" cy="53045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47E4B6E2-28FB-BB93-0258-851802CDDC1F}"/>
              </a:ext>
            </a:extLst>
          </p:cNvPr>
          <p:cNvCxnSpPr>
            <a:cxnSpLocks/>
            <a:stCxn id="29" idx="0"/>
            <a:endCxn id="46" idx="3"/>
          </p:cNvCxnSpPr>
          <p:nvPr/>
        </p:nvCxnSpPr>
        <p:spPr>
          <a:xfrm rot="5400000" flipH="1" flipV="1">
            <a:off x="6837493" y="2036247"/>
            <a:ext cx="1176223" cy="1431735"/>
          </a:xfrm>
          <a:prstGeom prst="bentConnector4">
            <a:avLst>
              <a:gd name="adj1" fmla="val 37950"/>
              <a:gd name="adj2" fmla="val 115967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>
            <a:extLst>
              <a:ext uri="{FF2B5EF4-FFF2-40B4-BE49-F238E27FC236}">
                <a16:creationId xmlns:a16="http://schemas.microsoft.com/office/drawing/2014/main" id="{24C667A5-AB5F-5881-8BA7-F5B9EACFD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09040" y="3340225"/>
            <a:ext cx="786738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runtime</a:t>
            </a: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B9B0872C-BB53-F091-A094-A027B8369B7E}"/>
              </a:ext>
            </a:extLst>
          </p:cNvPr>
          <p:cNvCxnSpPr>
            <a:cxnSpLocks/>
            <a:stCxn id="68" idx="0"/>
          </p:cNvCxnSpPr>
          <p:nvPr/>
        </p:nvCxnSpPr>
        <p:spPr>
          <a:xfrm rot="5400000" flipH="1" flipV="1">
            <a:off x="2014297" y="2752113"/>
            <a:ext cx="1176224" cy="1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3">
            <a:extLst>
              <a:ext uri="{FF2B5EF4-FFF2-40B4-BE49-F238E27FC236}">
                <a16:creationId xmlns:a16="http://schemas.microsoft.com/office/drawing/2014/main" id="{56D1E0C1-34CB-3FC2-D3B4-B6A3C71A5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45209" y="3340225"/>
            <a:ext cx="3329056" cy="6848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 Machine Learning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F6E024BF-08B1-BFD1-40F3-8ACC7CDC0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286033" y="1606050"/>
            <a:ext cx="1028411" cy="56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Retention</a:t>
            </a:r>
            <a:b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51219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89BFF9BB-0B7A-2884-3C28-A924550A1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16820"/>
              </p:ext>
            </p:extLst>
          </p:nvPr>
        </p:nvGraphicFramePr>
        <p:xfrm>
          <a:off x="228665" y="692448"/>
          <a:ext cx="8705023" cy="2707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2935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92088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Predictive decisioning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demo uses a customer call center example to illustrate how the Cloud Pak for Business Automation integrates machine learning with business rules to improve real-time decisions.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Automation; Cloud Pak for Data (machine learning capability)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management; Predictive analytics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Business Automation 21.0.2; Cloud Pak for Data as a Service</a:t>
                      </a:r>
                      <a:endParaRPr lang="en-US" sz="110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https://techzone.ibm.com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/collection/platinum-demos-predictive-decisioning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  <a:endParaRPr lang="en-US" sz="1100" b="1" i="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282069" y="112971"/>
            <a:ext cx="477114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CCDECB3-6AF3-20E8-468F-AC39BD87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723CA934-E5BE-93C2-CBEB-BA2E3705C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68416" y="3317076"/>
            <a:ext cx="3584886" cy="136299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7D4A3-09EE-C44B-5178-42AA15139D36}"/>
              </a:ext>
            </a:extLst>
          </p:cNvPr>
          <p:cNvSpPr txBox="1"/>
          <p:nvPr/>
        </p:nvSpPr>
        <p:spPr>
          <a:xfrm>
            <a:off x="2268415" y="4464882"/>
            <a:ext cx="35848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 on ROKS</a:t>
            </a: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B9959591-2825-B99F-7937-AD409D2EC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50950" y="3317076"/>
            <a:ext cx="1836999" cy="136299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0F1C40-AAFD-89F3-8239-52F048654D1A}"/>
              </a:ext>
            </a:extLst>
          </p:cNvPr>
          <p:cNvSpPr txBox="1"/>
          <p:nvPr/>
        </p:nvSpPr>
        <p:spPr>
          <a:xfrm>
            <a:off x="5954396" y="4464623"/>
            <a:ext cx="1828733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Data as a Service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49091085-2FC4-6CA5-82DC-E4D25A1E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09684" y="3426014"/>
            <a:ext cx="1645920" cy="1027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development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486A8F-DF96-CCB0-FE81-73AEE543062A}"/>
              </a:ext>
            </a:extLst>
          </p:cNvPr>
          <p:cNvGrpSpPr/>
          <p:nvPr/>
        </p:nvGrpSpPr>
        <p:grpSpPr>
          <a:xfrm>
            <a:off x="4199773" y="3822805"/>
            <a:ext cx="1465743" cy="453460"/>
            <a:chOff x="997119" y="3883299"/>
            <a:chExt cx="2172907" cy="672238"/>
          </a:xfrm>
        </p:grpSpPr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A4EFE187-40D2-39DD-65BC-C3B35387C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26243" y="3883299"/>
              <a:ext cx="1043783" cy="672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designer</a:t>
              </a: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F2C27973-619F-70AD-5DF1-6A2A12398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7119" y="3883299"/>
              <a:ext cx="1043783" cy="672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</a:t>
              </a:r>
            </a:p>
          </p:txBody>
        </p:sp>
      </p:grpSp>
      <p:sp>
        <p:nvSpPr>
          <p:cNvPr id="44" name="Rectangle 3">
            <a:extLst>
              <a:ext uri="{FF2B5EF4-FFF2-40B4-BE49-F238E27FC236}">
                <a16:creationId xmlns:a16="http://schemas.microsoft.com/office/drawing/2014/main" id="{5A6C09CC-1AAF-AB8E-5282-0E5B8C4D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66115" y="3426155"/>
            <a:ext cx="1645920" cy="1027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management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7A84D-A8B5-2E1E-06EF-D32B2AE08359}"/>
              </a:ext>
            </a:extLst>
          </p:cNvPr>
          <p:cNvGrpSpPr/>
          <p:nvPr/>
        </p:nvGrpSpPr>
        <p:grpSpPr>
          <a:xfrm>
            <a:off x="2459294" y="3819066"/>
            <a:ext cx="1459562" cy="457199"/>
            <a:chOff x="1001700" y="3883298"/>
            <a:chExt cx="2163745" cy="677781"/>
          </a:xfrm>
        </p:grpSpPr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D2CBCA37-050C-FBDC-A7B5-AF979869C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26244" y="3883298"/>
              <a:ext cx="1039201" cy="6777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31B0BE22-B079-0FC3-43DE-F7A560997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01700" y="3883299"/>
              <a:ext cx="1039203" cy="6777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11360D08-42FB-4C2F-114A-9FB5FB21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46489" y="3426013"/>
            <a:ext cx="1645920" cy="10275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F78B06-E205-9CD6-9CD8-4CA520B40F3A}"/>
              </a:ext>
            </a:extLst>
          </p:cNvPr>
          <p:cNvGrpSpPr/>
          <p:nvPr/>
        </p:nvGrpSpPr>
        <p:grpSpPr>
          <a:xfrm>
            <a:off x="6136294" y="3817168"/>
            <a:ext cx="1466310" cy="459097"/>
            <a:chOff x="4198138" y="4519484"/>
            <a:chExt cx="1466310" cy="459097"/>
          </a:xfrm>
        </p:grpSpPr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533FEC32-CA36-2F2D-5472-0A60EAD5C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198138" y="4519484"/>
              <a:ext cx="704087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authoring</a:t>
              </a: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9AF7256-B95F-9E4B-30EB-620D5C6D2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960361" y="4521381"/>
              <a:ext cx="704087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runtime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4A1DE78-9A9E-80AA-ECB8-AA906D5539B6}"/>
              </a:ext>
            </a:extLst>
          </p:cNvPr>
          <p:cNvSpPr txBox="1"/>
          <p:nvPr/>
        </p:nvSpPr>
        <p:spPr>
          <a:xfrm>
            <a:off x="2268416" y="3100022"/>
            <a:ext cx="35848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74F4C-C24F-1E52-BEF8-EAB4624A08B1}"/>
              </a:ext>
            </a:extLst>
          </p:cNvPr>
          <p:cNvSpPr txBox="1"/>
          <p:nvPr/>
        </p:nvSpPr>
        <p:spPr>
          <a:xfrm>
            <a:off x="5950950" y="3102038"/>
            <a:ext cx="18369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84222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C50BE4E8-EC50-1E23-5440-9170D8B038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6DC259FB-C481-4173-C419-A8E3A85E67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90548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019236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6D1C2-9AA2-8171-F84D-3BBAA60C9366}"/>
              </a:ext>
            </a:extLst>
          </p:cNvPr>
          <p:cNvGrpSpPr/>
          <p:nvPr/>
        </p:nvGrpSpPr>
        <p:grpSpPr>
          <a:xfrm>
            <a:off x="2602619" y="4198231"/>
            <a:ext cx="5739304" cy="483254"/>
            <a:chOff x="2602619" y="4175080"/>
            <a:chExt cx="5739304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5080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2602619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management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5472065" y="417508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with predictive analytics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72271" y="4272845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itle">
            <a:extLst>
              <a:ext uri="{FF2B5EF4-FFF2-40B4-BE49-F238E27FC236}">
                <a16:creationId xmlns:a16="http://schemas.microsoft.com/office/drawing/2014/main" id="{40880D0A-7B65-66D1-9211-288CFF08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0B23D-4EB8-754D-888D-2CDE018E254C}"/>
              </a:ext>
            </a:extLst>
          </p:cNvPr>
          <p:cNvGrpSpPr/>
          <p:nvPr/>
        </p:nvGrpSpPr>
        <p:grpSpPr>
          <a:xfrm>
            <a:off x="1128233" y="1135790"/>
            <a:ext cx="6887534" cy="2631954"/>
            <a:chOff x="3654559" y="1094697"/>
            <a:chExt cx="4800384" cy="2631954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FD57064C-F096-194A-92C7-9BE529ABD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54559" y="1094697"/>
              <a:ext cx="3474990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SkyTalk’s</a:t>
              </a: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 call center agents use a PDF document to make customer retention offers. Because offers are not targeted, the company loses many of its most profitable customers - while retention costs skyrocket.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B373B425-93CC-DB4A-BA55-8AD1CD536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84771" y="3068283"/>
              <a:ext cx="347017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uses the built-in integration between decision management and machine learning to generate targeted retention offers while the customer is on the phone with the call center agent.</a:t>
              </a:r>
            </a:p>
          </p:txBody>
        </p: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75A41F6D-59DB-D44F-9E9C-CD774484E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541457" y="2410421"/>
              <a:ext cx="3474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creates machine learning models to do real-time calculations of customer lifetime value and propensity to churn. They build these models without needing data science skills.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F25A3131-0607-2443-99C8-8E71F6158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098143" y="1752559"/>
              <a:ext cx="3474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The company builds a business rules application to make real-time retention offers. However, the app can’t predict key retention factors like ‘customer lifetime value’ and ‘propensity to churn.’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62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5474F338-36F3-E694-011F-9B7F8345507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294B183-9459-6042-AAA1-D1F18D3D6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F996B-5E95-4D46-B53C-FCF10FC1A669}"/>
              </a:ext>
            </a:extLst>
          </p:cNvPr>
          <p:cNvGrpSpPr/>
          <p:nvPr/>
        </p:nvGrpSpPr>
        <p:grpSpPr>
          <a:xfrm>
            <a:off x="1401888" y="857755"/>
            <a:ext cx="1645209" cy="1726289"/>
            <a:chOff x="228665" y="3097146"/>
            <a:chExt cx="2103120" cy="172628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8665" y="3097146"/>
              <a:ext cx="2103120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As-is process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8665" y="3616427"/>
              <a:ext cx="2103120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 retention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offers are manually selected by call center agents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28875B-5713-2C4F-AEA2-F532D8B88F4F}"/>
              </a:ext>
            </a:extLst>
          </p:cNvPr>
          <p:cNvGrpSpPr/>
          <p:nvPr/>
        </p:nvGrpSpPr>
        <p:grpSpPr>
          <a:xfrm>
            <a:off x="3749040" y="857622"/>
            <a:ext cx="1645210" cy="1726555"/>
            <a:chOff x="2016284" y="1764942"/>
            <a:chExt cx="2103120" cy="1726555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16284" y="1764942"/>
              <a:ext cx="210312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Automated decisions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16284" y="2284489"/>
              <a:ext cx="2103120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Create business rules to automate selection of retention offers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F63D-74C7-E54E-86F0-F262D838D463}"/>
              </a:ext>
            </a:extLst>
          </p:cNvPr>
          <p:cNvGrpSpPr/>
          <p:nvPr/>
        </p:nvGrpSpPr>
        <p:grpSpPr>
          <a:xfrm>
            <a:off x="6096192" y="853409"/>
            <a:ext cx="1645920" cy="1734980"/>
            <a:chOff x="3497729" y="1764942"/>
            <a:chExt cx="1963759" cy="1734980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97729" y="1764942"/>
              <a:ext cx="1962912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Predictive models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97729" y="2292914"/>
              <a:ext cx="1963759" cy="1207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Use machine learning to predict customer churn and lifetime value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3153370" y="153415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5500522" y="153415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A69AD-5833-7BEE-3575-D24A9B1CF243}"/>
              </a:ext>
            </a:extLst>
          </p:cNvPr>
          <p:cNvGrpSpPr/>
          <p:nvPr/>
        </p:nvGrpSpPr>
        <p:grpSpPr>
          <a:xfrm>
            <a:off x="2575464" y="2766994"/>
            <a:ext cx="1645210" cy="1724516"/>
            <a:chOff x="2575819" y="2651889"/>
            <a:chExt cx="1645210" cy="17245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75819" y="2651889"/>
              <a:ext cx="164520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Call center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75820" y="3178673"/>
              <a:ext cx="1645209" cy="11977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Retention offers are generated in real time during call center conversations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D47458-7CA3-087F-B95C-08CFBC158D57}"/>
              </a:ext>
            </a:extLst>
          </p:cNvPr>
          <p:cNvGrpSpPr/>
          <p:nvPr/>
        </p:nvGrpSpPr>
        <p:grpSpPr>
          <a:xfrm>
            <a:off x="4922616" y="2766698"/>
            <a:ext cx="1645210" cy="1725109"/>
            <a:chOff x="4922971" y="2647466"/>
            <a:chExt cx="1645210" cy="172510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1" y="2647466"/>
              <a:ext cx="164521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Integrated decisions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and predictions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2"/>
              <a:ext cx="1645210" cy="12055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business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rules and predictions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determine best</a:t>
              </a:r>
            </a:p>
            <a:p>
              <a:pPr lvl="0"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retention offer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6946" y="3442509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674099" y="3182844"/>
            <a:ext cx="643701" cy="633152"/>
            <a:chOff x="6674454" y="2968782"/>
            <a:chExt cx="643701" cy="63315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0CCC426-3B09-21AD-E665-68B27C22591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D3E1DD5-6461-8C61-C15C-C3E15C2754C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92CF5589-07F0-6B6F-CE09-655063A48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8563" y="1569659"/>
            <a:ext cx="5169544" cy="23624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21CD120-39CD-0580-5BD5-1BB653AD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85988" y="1862442"/>
            <a:ext cx="2148840" cy="1554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D0001-9A6D-282C-F476-91BE07CE718A}"/>
              </a:ext>
            </a:extLst>
          </p:cNvPr>
          <p:cNvGrpSpPr/>
          <p:nvPr/>
        </p:nvGrpSpPr>
        <p:grpSpPr>
          <a:xfrm>
            <a:off x="1012610" y="2560809"/>
            <a:ext cx="1895594" cy="642655"/>
            <a:chOff x="1201717" y="3870904"/>
            <a:chExt cx="1895594" cy="568320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0A70FBB6-D1C4-DEE0-67F4-DA3BBA9A3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85078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A778372-1FDA-BFBE-F048-7D9C064A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201717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CC22048D-E3C9-6047-0883-F5BCC920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02799" y="1862221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438CA-C2CB-0A74-C2A6-8C25E727FC33}"/>
              </a:ext>
            </a:extLst>
          </p:cNvPr>
          <p:cNvGrpSpPr/>
          <p:nvPr/>
        </p:nvGrpSpPr>
        <p:grpSpPr>
          <a:xfrm>
            <a:off x="3430719" y="2560590"/>
            <a:ext cx="1892998" cy="642877"/>
            <a:chOff x="1203015" y="3870903"/>
            <a:chExt cx="1892998" cy="642877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096A04D8-1895-2DAC-F186-2BBAC466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85079" y="3870903"/>
              <a:ext cx="910934" cy="642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Designer</a:t>
              </a:r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id="{2FF0381E-70C6-6480-ACC6-6306A4A16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203015" y="3870904"/>
              <a:ext cx="910935" cy="642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studio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6BEB31D-E5CE-DAF6-AA9A-93E3873BBD17}"/>
              </a:ext>
            </a:extLst>
          </p:cNvPr>
          <p:cNvSpPr txBox="1"/>
          <p:nvPr/>
        </p:nvSpPr>
        <p:spPr>
          <a:xfrm>
            <a:off x="588562" y="3538697"/>
            <a:ext cx="516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3B96734-0367-2901-0E34-C061611BB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32159" y="1569657"/>
            <a:ext cx="2723279" cy="23624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F7842-085C-52B8-F75F-61CCFEC55753}"/>
              </a:ext>
            </a:extLst>
          </p:cNvPr>
          <p:cNvSpPr txBox="1"/>
          <p:nvPr/>
        </p:nvSpPr>
        <p:spPr>
          <a:xfrm>
            <a:off x="5832159" y="3446365"/>
            <a:ext cx="2723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Watson Machine Learning </a:t>
            </a:r>
            <a:b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(in Cloud Pak for Data)</a:t>
            </a: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F8FFDF3C-4D07-D478-57AE-E044C619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05853" y="1862221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780B32-12C7-6FDA-5D02-A139C15D45B3}"/>
              </a:ext>
            </a:extLst>
          </p:cNvPr>
          <p:cNvGrpSpPr/>
          <p:nvPr/>
        </p:nvGrpSpPr>
        <p:grpSpPr>
          <a:xfrm>
            <a:off x="6232476" y="2560590"/>
            <a:ext cx="1895594" cy="642877"/>
            <a:chOff x="1201717" y="3870903"/>
            <a:chExt cx="1895594" cy="642877"/>
          </a:xfrm>
        </p:grpSpPr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8A628019-481B-024C-99C0-681B02C3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185078" y="3870904"/>
              <a:ext cx="912233" cy="6428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runtime</a:t>
              </a:r>
            </a:p>
          </p:txBody>
        </p:sp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40681740-2191-2D1A-9C44-11F7BF3ED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201717" y="3870903"/>
              <a:ext cx="912233" cy="6428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Predictive analytics authoring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29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Predictive decisioning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4DCA5-88F5-0238-E884-B19780F2240A}"/>
              </a:ext>
            </a:extLst>
          </p:cNvPr>
          <p:cNvSpPr/>
          <p:nvPr/>
        </p:nvSpPr>
        <p:spPr>
          <a:xfrm>
            <a:off x="329580" y="1077305"/>
            <a:ext cx="82429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285750">
              <a:spcBef>
                <a:spcPts val="4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decisioning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2" indent="-228600">
              <a:spcBef>
                <a:spcPts val="200"/>
              </a:spcBef>
              <a:spcAft>
                <a:spcPts val="2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combines machine learning and business rules to make more insightful decisions</a:t>
            </a:r>
          </a:p>
          <a:p>
            <a:pPr marL="803275" lvl="2" indent="-228600">
              <a:spcBef>
                <a:spcPts val="200"/>
              </a:spcBef>
              <a:spcAft>
                <a:spcPts val="2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data to ensure decisions are made consistently in predictable situations </a:t>
            </a:r>
          </a:p>
          <a:p>
            <a:pPr marL="803275" lvl="2" indent="-228600">
              <a:spcBef>
                <a:spcPts val="200"/>
              </a:spcBef>
              <a:spcAft>
                <a:spcPts val="2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call center reps by providing “next best offers” in real time</a:t>
            </a:r>
          </a:p>
          <a:p>
            <a:pPr marL="354330" indent="-285750">
              <a:spcBef>
                <a:spcPts val="16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machine learning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 the likelihood of specific outcomes (e.g., customer churn, acceptance of cross-sell/upsell offers).</a:t>
            </a:r>
          </a:p>
          <a:p>
            <a:pPr marL="354330" indent="-285750">
              <a:spcBef>
                <a:spcPts val="16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automation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turns predictive insights into specific actions companies can take to save time and improve profitability.</a:t>
            </a:r>
          </a:p>
          <a:p>
            <a:pPr marL="354330" indent="-285750">
              <a:spcBef>
                <a:spcPts val="16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tools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 barriers that often keep business users from using data science to enhance business decisions.</a:t>
            </a:r>
            <a:endParaRPr lang="en-US" sz="1500" b="1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AAA19B92-835F-DE6C-5F6A-0043B69D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91815F1F-180C-EA0A-3095-38933B90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Key concepts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Modeling decisions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Getting started tutorial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Automation Decision Services: Integrating machine learning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Watson Machine Learning: AutoAI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18068</TotalTime>
  <Words>711</Words>
  <Application>Microsoft Macintosh PowerPoint</Application>
  <PresentationFormat>On-screen Show (16:9)</PresentationFormat>
  <Paragraphs>126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IBM Plex Sans</vt:lpstr>
      <vt:lpstr>IBM Plex Sans Light</vt:lpstr>
      <vt:lpstr>System Font Regular</vt:lpstr>
      <vt:lpstr>Calibri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  <vt:lpstr>Demo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93</cp:revision>
  <cp:lastPrinted>2019-04-25T15:14:05Z</cp:lastPrinted>
  <dcterms:created xsi:type="dcterms:W3CDTF">2022-03-29T18:01:34Z</dcterms:created>
  <dcterms:modified xsi:type="dcterms:W3CDTF">2022-08-02T17:14:48Z</dcterms:modified>
</cp:coreProperties>
</file>